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6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87842-64FC-D546-AC4C-EBBC675537F8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30588-A565-2C45-B830-B6B2480E1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l-jung.net/glossary.html%23Self" TargetMode="External"/><Relationship Id="rId4" Type="http://schemas.openxmlformats.org/officeDocument/2006/relationships/hyperlink" Target="http://www.carl-jung.net/glossary.html%23Wholeness" TargetMode="External"/><Relationship Id="rId5" Type="http://schemas.openxmlformats.org/officeDocument/2006/relationships/hyperlink" Target="http://www.carl-jung.net/glossary.html%23Archetypal_image" TargetMode="External"/><Relationship Id="rId6" Type="http://schemas.openxmlformats.org/officeDocument/2006/relationships/hyperlink" Target="http://www.carl-jung.net/dream_interpretation_course.html" TargetMode="External"/><Relationship Id="rId7" Type="http://schemas.openxmlformats.org/officeDocument/2006/relationships/hyperlink" Target="http://www.carl-jung.net/psychotherapy.html%23symbolanalysis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religious and mystique experiences are also governed by archetypes. The most important of all is the </a:t>
            </a:r>
            <a:r>
              <a:rPr lang="en-US" dirty="0" smtClean="0">
                <a:hlinkClick r:id="rId3" action="ppaction://hlinkfile"/>
              </a:rPr>
              <a:t>Self</a:t>
            </a:r>
            <a:r>
              <a:rPr lang="en-US" dirty="0" smtClean="0"/>
              <a:t>, which is the archetype of the center of the psychic person, his/her totality or </a:t>
            </a:r>
            <a:r>
              <a:rPr lang="en-US" dirty="0" smtClean="0">
                <a:hlinkClick r:id="rId4" action="ppaction://hlinkfile"/>
              </a:rPr>
              <a:t>wholeness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Archetypes manifest themselves through </a:t>
            </a:r>
            <a:r>
              <a:rPr lang="en-US" dirty="0" smtClean="0">
                <a:hlinkClick r:id="rId5" action="ppaction://hlinkfile"/>
              </a:rPr>
              <a:t>archetypal images</a:t>
            </a:r>
            <a:r>
              <a:rPr lang="en-US" dirty="0" smtClean="0"/>
              <a:t> (in all the cultures and religious doctrines), in dreams and visions. Therefore a great deal of Jungian interest in psyche focuses on </a:t>
            </a:r>
            <a:r>
              <a:rPr lang="en-US" dirty="0" smtClean="0">
                <a:hlinkClick r:id="rId6" action="ppaction://hlinkfile"/>
              </a:rPr>
              <a:t>dream</a:t>
            </a:r>
            <a:r>
              <a:rPr lang="en-US" dirty="0" smtClean="0"/>
              <a:t> and </a:t>
            </a:r>
            <a:r>
              <a:rPr lang="en-US" dirty="0" smtClean="0">
                <a:hlinkClick r:id="rId7" action="ppaction://hlinkfile"/>
              </a:rPr>
              <a:t>symbols interpretation</a:t>
            </a:r>
            <a:r>
              <a:rPr lang="en-US" dirty="0" smtClean="0"/>
              <a:t> in order to discover the compensation induced by archetypes as marks of psyche transformation.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may also describe it as a universal library of human patterns of behavior; . . . the very transcendental wisdom that guides mankind.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Reference (slides 2 &amp; 3: “Who is Carl Jung,”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www.carl-jung.net</a:t>
            </a:r>
            <a:r>
              <a:rPr lang="en-US" dirty="0" smtClean="0"/>
              <a:t>/</a:t>
            </a:r>
            <a:r>
              <a:rPr lang="en-US" dirty="0" err="1" smtClean="0"/>
              <a:t>collective_unconscious.html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0588-A565-2C45-B830-B6B2480E1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0588-A565-2C45-B830-B6B2480E1D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7CF4B8-7766-4D30-A0AB-6D2C8505C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8927-CD53-4F3A-8809-69463D0C7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C2BA8-B094-4E48-99D3-6180FCDEA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1621B-E191-439A-A454-631ABEC4E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34FEC-15B7-4FA5-AEF9-1BF26BE6D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7D5E1-58DB-41C1-BF3A-33785A259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A3C97-0DA1-49D5-A243-BA8426D54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87708-6D7D-43CB-A97B-3B434EF5B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C9C25-07D8-4622-9F5F-F99953D87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78EC2-0527-420F-A325-D8AC9EC70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5DAB5-07BC-4362-97D6-9F63CA887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A220174-B876-4741-91F9-4636568EF45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Avenir Book"/>
                <a:cs typeface="Avenir Book"/>
              </a:rPr>
              <a:t>Archetypes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Book"/>
                <a:cs typeface="Avenir Book"/>
              </a:rPr>
              <a:t>The HERO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venir   "/>
                <a:cs typeface="Avenir   "/>
              </a:rPr>
              <a:t>This character </a:t>
            </a:r>
            <a:r>
              <a:rPr lang="en-US" sz="4000" dirty="0">
                <a:latin typeface="Avenir   "/>
                <a:cs typeface="Avenir   "/>
              </a:rPr>
              <a:t>h</a:t>
            </a:r>
            <a:r>
              <a:rPr lang="en-US" sz="4000" dirty="0" smtClean="0">
                <a:latin typeface="Avenir   "/>
                <a:cs typeface="Avenir   "/>
              </a:rPr>
              <a:t>as </a:t>
            </a:r>
            <a:r>
              <a:rPr lang="en-US" sz="4000" dirty="0">
                <a:latin typeface="Avenir   "/>
                <a:cs typeface="Avenir   "/>
              </a:rPr>
              <a:t>unusual origins.  strong, brave, smart, </a:t>
            </a:r>
            <a:r>
              <a:rPr lang="en-US" sz="4000" dirty="0" smtClean="0">
                <a:latin typeface="Avenir   "/>
                <a:cs typeface="Avenir   "/>
              </a:rPr>
              <a:t>handsome, or beautiful.  </a:t>
            </a:r>
          </a:p>
          <a:p>
            <a:pPr marL="0" indent="0">
              <a:buNone/>
            </a:pPr>
            <a:r>
              <a:rPr lang="en-US" sz="4000" dirty="0" smtClean="0">
                <a:latin typeface="Avenir   "/>
                <a:cs typeface="Avenir   "/>
              </a:rPr>
              <a:t>The hero is often </a:t>
            </a:r>
            <a:r>
              <a:rPr lang="en-US" sz="4000" dirty="0">
                <a:latin typeface="Avenir   "/>
                <a:cs typeface="Avenir   "/>
              </a:rPr>
              <a:t>a </a:t>
            </a:r>
            <a:r>
              <a:rPr lang="en-US" sz="4000" dirty="0" smtClean="0">
                <a:latin typeface="Avenir   "/>
                <a:cs typeface="Avenir   "/>
              </a:rPr>
              <a:t>prince or princess, a leader </a:t>
            </a:r>
            <a:r>
              <a:rPr lang="en-US" sz="4000" dirty="0">
                <a:latin typeface="Avenir   "/>
                <a:cs typeface="Avenir   "/>
              </a:rPr>
              <a:t>or </a:t>
            </a:r>
            <a:r>
              <a:rPr lang="en-US" sz="4000" dirty="0" smtClean="0">
                <a:latin typeface="Avenir   "/>
                <a:cs typeface="Avenir   "/>
              </a:rPr>
              <a:t>a savior.</a:t>
            </a:r>
            <a:endParaRPr lang="en-US" sz="4000" dirty="0">
              <a:latin typeface="Avenir   "/>
              <a:cs typeface="Avenir   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WISE COUNSELOR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i="1" dirty="0" smtClean="0">
                <a:latin typeface="Avenir Book"/>
                <a:cs typeface="Avenir Book"/>
              </a:rPr>
              <a:t>The Wise Counselor</a:t>
            </a:r>
            <a:r>
              <a:rPr lang="en-US" sz="4000" i="1" dirty="0">
                <a:latin typeface="Avenir Book"/>
                <a:cs typeface="Avenir Book"/>
              </a:rPr>
              <a:t>:  </a:t>
            </a:r>
            <a:endParaRPr lang="en-US" sz="4000" i="1" dirty="0" smtClean="0">
              <a:latin typeface="Avenir Book"/>
              <a:cs typeface="Avenir Book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 smtClean="0">
                <a:latin typeface="Avenir Book"/>
                <a:cs typeface="Avenir Book"/>
              </a:rPr>
              <a:t>This character is dedicated </a:t>
            </a:r>
            <a:r>
              <a:rPr lang="en-US" sz="4000" dirty="0">
                <a:latin typeface="Avenir Book"/>
                <a:cs typeface="Avenir Book"/>
              </a:rPr>
              <a:t>to good.  </a:t>
            </a:r>
            <a:r>
              <a:rPr lang="en-US" sz="4000" dirty="0" smtClean="0">
                <a:latin typeface="Avenir Book"/>
                <a:cs typeface="Avenir Book"/>
              </a:rPr>
              <a:t>They have the wisdom </a:t>
            </a:r>
            <a:r>
              <a:rPr lang="en-US" sz="4000" dirty="0">
                <a:latin typeface="Avenir Book"/>
                <a:cs typeface="Avenir Book"/>
              </a:rPr>
              <a:t>of experience.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 smtClean="0">
                <a:latin typeface="Avenir Book"/>
                <a:cs typeface="Avenir Book"/>
              </a:rPr>
              <a:t>They serve to advise the hero.</a:t>
            </a:r>
            <a:endParaRPr lang="en-US" sz="40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Book"/>
                <a:cs typeface="Avenir Book"/>
              </a:rPr>
              <a:t>The SIDEKICK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venir     "/>
                <a:cs typeface="Avenir     "/>
              </a:rPr>
              <a:t>This character befriends </a:t>
            </a:r>
            <a:r>
              <a:rPr lang="en-US" sz="4000" dirty="0">
                <a:latin typeface="Avenir     "/>
                <a:cs typeface="Avenir     "/>
              </a:rPr>
              <a:t>and helps the hero.  </a:t>
            </a:r>
          </a:p>
          <a:p>
            <a:pPr marL="0" indent="0">
              <a:buNone/>
            </a:pPr>
            <a:r>
              <a:rPr lang="en-US" sz="4000" dirty="0" smtClean="0">
                <a:latin typeface="Avenir     "/>
                <a:cs typeface="Avenir     "/>
              </a:rPr>
              <a:t>Oftentimes, they may be unusual in some way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Book"/>
                <a:cs typeface="Avenir Book"/>
              </a:rPr>
              <a:t>The VILLAIN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venir    "/>
                <a:cs typeface="Avenir    "/>
              </a:rPr>
              <a:t>The villain is a demonic adversary; they represent </a:t>
            </a:r>
            <a:r>
              <a:rPr lang="en-US" dirty="0">
                <a:latin typeface="Avenir    "/>
                <a:cs typeface="Avenir    "/>
              </a:rPr>
              <a:t>evil.  </a:t>
            </a:r>
            <a:r>
              <a:rPr lang="en-US" dirty="0" smtClean="0">
                <a:latin typeface="Avenir    "/>
                <a:cs typeface="Avenir    "/>
              </a:rPr>
              <a:t>The villain is almost </a:t>
            </a:r>
            <a:r>
              <a:rPr lang="en-US" dirty="0">
                <a:latin typeface="Avenir    "/>
                <a:cs typeface="Avenir    "/>
              </a:rPr>
              <a:t>as strong as </a:t>
            </a:r>
            <a:r>
              <a:rPr lang="en-US" dirty="0" smtClean="0">
                <a:latin typeface="Avenir    "/>
                <a:cs typeface="Avenir    "/>
              </a:rPr>
              <a:t>hero, and they </a:t>
            </a:r>
            <a:r>
              <a:rPr lang="en-US" dirty="0">
                <a:latin typeface="Avenir    "/>
                <a:cs typeface="Avenir    "/>
              </a:rPr>
              <a:t>may take on a monstrous form.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   "/>
                <a:cs typeface="Avenir    "/>
              </a:rPr>
              <a:t>The SCAPEGOAT</a:t>
            </a:r>
            <a:endParaRPr lang="en-US" dirty="0">
              <a:latin typeface="Avenir    "/>
              <a:cs typeface="Avenir    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venir Book"/>
                <a:cs typeface="Avenir Book"/>
              </a:rPr>
              <a:t>The </a:t>
            </a:r>
            <a:r>
              <a:rPr lang="en-US" dirty="0">
                <a:latin typeface="Avenir Book"/>
                <a:cs typeface="Avenir Book"/>
              </a:rPr>
              <a:t>sacrificial </a:t>
            </a:r>
            <a:r>
              <a:rPr lang="en-US" dirty="0" smtClean="0">
                <a:latin typeface="Avenir Book"/>
                <a:cs typeface="Avenir Book"/>
              </a:rPr>
              <a:t>scapegoat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smtClean="0">
                <a:latin typeface="Avenir Book"/>
                <a:cs typeface="Avenir Book"/>
              </a:rPr>
              <a:t>is a heroic character </a:t>
            </a:r>
            <a:r>
              <a:rPr lang="en-US" dirty="0">
                <a:latin typeface="Avenir Book"/>
                <a:cs typeface="Avenir Book"/>
              </a:rPr>
              <a:t>who chooses to </a:t>
            </a:r>
            <a:r>
              <a:rPr lang="en-US" dirty="0" smtClean="0">
                <a:latin typeface="Avenir Book"/>
                <a:cs typeface="Avenir Book"/>
              </a:rPr>
              <a:t>die </a:t>
            </a:r>
            <a:r>
              <a:rPr lang="en-US" dirty="0">
                <a:latin typeface="Avenir Book"/>
                <a:cs typeface="Avenir Book"/>
              </a:rPr>
              <a:t>or allows himself to be </a:t>
            </a:r>
            <a:r>
              <a:rPr lang="en-US" dirty="0" smtClean="0">
                <a:latin typeface="Avenir Book"/>
                <a:cs typeface="Avenir Book"/>
              </a:rPr>
              <a:t>sacrificed, wounded, or damaged in order </a:t>
            </a:r>
            <a:r>
              <a:rPr lang="en-US" dirty="0">
                <a:latin typeface="Avenir Book"/>
                <a:cs typeface="Avenir Book"/>
              </a:rPr>
              <a:t>to restore his people or the land back to fruitfulness</a:t>
            </a:r>
            <a:r>
              <a:rPr lang="en-US" dirty="0" smtClean="0">
                <a:latin typeface="Avenir Book"/>
                <a:cs typeface="Avenir Book"/>
              </a:rPr>
              <a:t>.  </a:t>
            </a:r>
            <a:endParaRPr lang="en-US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   "/>
                <a:cs typeface="Avenir    "/>
              </a:rPr>
              <a:t>The DAMSEL IN DISTRESS</a:t>
            </a:r>
            <a:endParaRPr lang="en-US" dirty="0">
              <a:latin typeface="Avenir    "/>
              <a:cs typeface="Avenir   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venir    "/>
                <a:cs typeface="Avenir    "/>
              </a:rPr>
              <a:t>The Damsel in Distress: This character is one who needs to be saved. </a:t>
            </a:r>
          </a:p>
          <a:p>
            <a:pPr marL="0" indent="0">
              <a:buNone/>
            </a:pPr>
            <a:endParaRPr lang="en-US" dirty="0">
              <a:latin typeface="Avenir    "/>
              <a:cs typeface="Avenir    "/>
            </a:endParaRPr>
          </a:p>
          <a:p>
            <a:pPr marL="0" indent="0">
              <a:buNone/>
            </a:pPr>
            <a:r>
              <a:rPr lang="en-US" dirty="0" smtClean="0">
                <a:latin typeface="Avenir    "/>
                <a:cs typeface="Avenir    "/>
              </a:rPr>
              <a:t>They have been taken by force from their home or land and require the assistance of others to help them find safety and security. </a:t>
            </a:r>
            <a:endParaRPr lang="en-US" dirty="0">
              <a:latin typeface="Avenir    "/>
              <a:cs typeface="Avenir    "/>
            </a:endParaRPr>
          </a:p>
        </p:txBody>
      </p:sp>
    </p:spTree>
    <p:extLst>
      <p:ext uri="{BB962C8B-B14F-4D97-AF65-F5344CB8AC3E}">
        <p14:creationId xmlns:p14="http://schemas.microsoft.com/office/powerpoint/2010/main" val="140738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</a:t>
            </a:r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Avenir     "/>
                <a:cs typeface="Avenir     "/>
              </a:rPr>
              <a:t>The Great </a:t>
            </a:r>
            <a:r>
              <a:rPr lang="en-US" dirty="0" smtClean="0">
                <a:latin typeface="Avenir     "/>
                <a:cs typeface="Avenir     "/>
              </a:rPr>
              <a:t>Parent: She or he </a:t>
            </a:r>
            <a:r>
              <a:rPr lang="en-US" dirty="0" smtClean="0">
                <a:latin typeface="Avenir     "/>
                <a:cs typeface="Avenir     "/>
              </a:rPr>
              <a:t>is a protector of good, of home, and of family.  She </a:t>
            </a:r>
            <a:r>
              <a:rPr lang="en-US" dirty="0" smtClean="0">
                <a:latin typeface="Avenir     "/>
                <a:cs typeface="Avenir     "/>
              </a:rPr>
              <a:t>or he represents </a:t>
            </a:r>
            <a:r>
              <a:rPr lang="en-US" dirty="0" smtClean="0">
                <a:latin typeface="Avenir     "/>
                <a:cs typeface="Avenir     "/>
              </a:rPr>
              <a:t>warmth, security, fertility, and growth.  </a:t>
            </a:r>
            <a:endParaRPr lang="en-US" dirty="0">
              <a:latin typeface="Avenir     "/>
              <a:cs typeface="Avenir     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   "/>
                <a:cs typeface="Avenir    "/>
              </a:rPr>
              <a:t>The </a:t>
            </a:r>
            <a:r>
              <a:rPr lang="en-US" dirty="0" smtClean="0">
                <a:latin typeface="Avenir    "/>
                <a:cs typeface="Avenir    "/>
              </a:rPr>
              <a:t>TEMPTRESS </a:t>
            </a:r>
            <a:endParaRPr lang="en-US" dirty="0">
              <a:latin typeface="Avenir    "/>
              <a:cs typeface="Avenir    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venir     "/>
                <a:cs typeface="Avenir     "/>
              </a:rPr>
              <a:t>She is a witch</a:t>
            </a:r>
            <a:r>
              <a:rPr lang="en-US" sz="4000" dirty="0">
                <a:latin typeface="Avenir     "/>
                <a:cs typeface="Avenir     "/>
              </a:rPr>
              <a:t>, </a:t>
            </a:r>
            <a:r>
              <a:rPr lang="en-US" sz="4000" dirty="0" smtClean="0">
                <a:latin typeface="Avenir     "/>
                <a:cs typeface="Avenir     "/>
              </a:rPr>
              <a:t>a stepmother</a:t>
            </a:r>
            <a:r>
              <a:rPr lang="en-US" sz="4000" dirty="0">
                <a:latin typeface="Avenir     "/>
                <a:cs typeface="Avenir     "/>
              </a:rPr>
              <a:t>, </a:t>
            </a:r>
            <a:r>
              <a:rPr lang="en-US" sz="4000" dirty="0" smtClean="0">
                <a:latin typeface="Avenir     "/>
                <a:cs typeface="Avenir     "/>
              </a:rPr>
              <a:t>a siren, a vixen, or a temptress. </a:t>
            </a:r>
          </a:p>
          <a:p>
            <a:pPr marL="0" indent="0">
              <a:buNone/>
            </a:pPr>
            <a:r>
              <a:rPr lang="en-US" sz="4000" dirty="0" smtClean="0">
                <a:latin typeface="Avenir     "/>
                <a:cs typeface="Avenir     "/>
              </a:rPr>
              <a:t>She’s bad news for our hero and for others.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SOULMATE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venir    "/>
                <a:cs typeface="Avenir    "/>
              </a:rPr>
              <a:t>The Soulmate</a:t>
            </a:r>
            <a:r>
              <a:rPr lang="en-US" dirty="0">
                <a:latin typeface="Avenir    "/>
                <a:cs typeface="Avenir    "/>
              </a:rPr>
              <a:t>: </a:t>
            </a:r>
            <a:r>
              <a:rPr lang="en-US" dirty="0" smtClean="0">
                <a:latin typeface="Avenir    "/>
                <a:cs typeface="Avenir    "/>
              </a:rPr>
              <a:t>The Soulmate is indicative of goodness</a:t>
            </a:r>
            <a:r>
              <a:rPr lang="en-US" dirty="0">
                <a:latin typeface="Avenir    "/>
                <a:cs typeface="Avenir    "/>
              </a:rPr>
              <a:t>, innocence, </a:t>
            </a:r>
            <a:r>
              <a:rPr lang="en-US" dirty="0" smtClean="0">
                <a:latin typeface="Avenir    "/>
                <a:cs typeface="Avenir    "/>
              </a:rPr>
              <a:t>and purity</a:t>
            </a:r>
            <a:r>
              <a:rPr lang="en-US" dirty="0">
                <a:latin typeface="Avenir    "/>
                <a:cs typeface="Avenir    "/>
              </a:rPr>
              <a:t>.  </a:t>
            </a:r>
            <a:r>
              <a:rPr lang="en-US" dirty="0" smtClean="0">
                <a:latin typeface="Avenir    "/>
                <a:cs typeface="Avenir    "/>
              </a:rPr>
              <a:t>They may </a:t>
            </a:r>
            <a:r>
              <a:rPr lang="en-US" dirty="0">
                <a:latin typeface="Avenir    "/>
                <a:cs typeface="Avenir    "/>
              </a:rPr>
              <a:t>be a princess who is </a:t>
            </a:r>
            <a:r>
              <a:rPr lang="en-US" dirty="0" smtClean="0">
                <a:latin typeface="Avenir    "/>
                <a:cs typeface="Avenir    "/>
              </a:rPr>
              <a:t>beautiful or a prince who is handsome, and they are often </a:t>
            </a:r>
            <a:r>
              <a:rPr lang="en-US" dirty="0">
                <a:latin typeface="Avenir    "/>
                <a:cs typeface="Avenir    "/>
              </a:rPr>
              <a:t>sought after </a:t>
            </a:r>
            <a:r>
              <a:rPr lang="en-US" dirty="0" smtClean="0">
                <a:latin typeface="Avenir    "/>
                <a:cs typeface="Avenir    "/>
              </a:rPr>
              <a:t>by the hero and are often remote</a:t>
            </a:r>
            <a:r>
              <a:rPr lang="en-US" dirty="0">
                <a:latin typeface="Avenir    "/>
                <a:cs typeface="Avenir    "/>
              </a:rPr>
              <a:t> </a:t>
            </a:r>
            <a:r>
              <a:rPr lang="en-US" dirty="0" smtClean="0">
                <a:latin typeface="Avenir    "/>
                <a:cs typeface="Avenir    "/>
              </a:rPr>
              <a:t>or far away.</a:t>
            </a:r>
            <a:endParaRPr lang="en-US" dirty="0">
              <a:latin typeface="Avenir    "/>
              <a:cs typeface="Avenir    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dirty="0" smtClean="0">
                <a:latin typeface="Avenir      "/>
                <a:cs typeface="Avenir      "/>
              </a:rPr>
              <a:t>Identify a film that you have seen that fits most of the archetypal characters.</a:t>
            </a:r>
            <a:br>
              <a:rPr lang="en-US" sz="3500" dirty="0" smtClean="0">
                <a:latin typeface="Avenir      "/>
                <a:cs typeface="Avenir      "/>
              </a:rPr>
            </a:br>
            <a:r>
              <a:rPr lang="en-US" sz="1800" dirty="0" smtClean="0">
                <a:latin typeface="Avenir      "/>
                <a:cs typeface="Avenir      "/>
              </a:rPr>
              <a:t>*You may not find archetypal characters to fill every category*</a:t>
            </a:r>
            <a:endParaRPr lang="en-US" sz="3500" dirty="0">
              <a:latin typeface="Avenir      "/>
              <a:cs typeface="Avenir      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i="1" dirty="0" smtClean="0">
                <a:latin typeface="Avenir Book"/>
                <a:cs typeface="Avenir Book"/>
              </a:rPr>
              <a:t>Title </a:t>
            </a:r>
            <a:r>
              <a:rPr lang="en-US" sz="2000" i="1" dirty="0">
                <a:latin typeface="Avenir Book"/>
                <a:cs typeface="Avenir Book"/>
              </a:rPr>
              <a:t>of Story: ________________________________________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2000" i="1" dirty="0">
                <a:latin typeface="Avenir Book"/>
                <a:cs typeface="Avenir Book"/>
              </a:rPr>
              <a:t>Archetypal </a:t>
            </a:r>
            <a:r>
              <a:rPr lang="en-US" sz="2000" i="1" dirty="0" smtClean="0">
                <a:latin typeface="Avenir Book"/>
                <a:cs typeface="Avenir Book"/>
              </a:rPr>
              <a:t>theme/themes:____________________________________</a:t>
            </a:r>
            <a:endParaRPr lang="en-US" sz="2000" i="1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i="1" dirty="0">
                <a:latin typeface="Avenir Book"/>
                <a:cs typeface="Avenir Book"/>
              </a:rPr>
              <a:t>Archetypal Characters:</a:t>
            </a:r>
            <a:endParaRPr lang="en-US" sz="2000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venir Book"/>
                <a:cs typeface="Avenir Book"/>
              </a:rPr>
              <a:t>a) The hero: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venir Book"/>
                <a:cs typeface="Avenir Book"/>
              </a:rPr>
              <a:t>b) The wise counselor: 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venir Book"/>
                <a:cs typeface="Avenir Book"/>
              </a:rPr>
              <a:t>c) The companion:  </a:t>
            </a:r>
            <a:endParaRPr lang="en-US" sz="2000" dirty="0" smtClean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venir Book"/>
                <a:cs typeface="Avenir Book"/>
              </a:rPr>
              <a:t>d) the damsel in distress</a:t>
            </a:r>
            <a:endParaRPr lang="en-US" sz="2000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venir Book"/>
                <a:cs typeface="Avenir Book"/>
              </a:rPr>
              <a:t>e) </a:t>
            </a:r>
            <a:r>
              <a:rPr lang="en-US" sz="2000" dirty="0">
                <a:latin typeface="Avenir Book"/>
                <a:cs typeface="Avenir Book"/>
              </a:rPr>
              <a:t>The </a:t>
            </a:r>
            <a:r>
              <a:rPr lang="en-US" sz="2000" dirty="0" smtClean="0">
                <a:latin typeface="Avenir Book"/>
                <a:cs typeface="Avenir Book"/>
              </a:rPr>
              <a:t>villain: </a:t>
            </a:r>
            <a:endParaRPr lang="en-US" sz="2000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venir Book"/>
                <a:cs typeface="Avenir Book"/>
              </a:rPr>
              <a:t>f</a:t>
            </a:r>
            <a:r>
              <a:rPr lang="en-US" sz="2000" dirty="0" smtClean="0">
                <a:latin typeface="Avenir Book"/>
                <a:cs typeface="Avenir Book"/>
              </a:rPr>
              <a:t>) </a:t>
            </a:r>
            <a:r>
              <a:rPr lang="en-US" sz="2000" dirty="0">
                <a:latin typeface="Avenir Book"/>
                <a:cs typeface="Avenir Book"/>
              </a:rPr>
              <a:t>The sacrificial scapegoat: 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venir Book"/>
                <a:cs typeface="Avenir Book"/>
              </a:rPr>
              <a:t>g) </a:t>
            </a:r>
            <a:r>
              <a:rPr lang="en-US" sz="2000" dirty="0">
                <a:latin typeface="Avenir Book"/>
                <a:cs typeface="Avenir Book"/>
              </a:rPr>
              <a:t>The great </a:t>
            </a:r>
            <a:r>
              <a:rPr lang="en-US" sz="2000" dirty="0" smtClean="0">
                <a:latin typeface="Avenir Book"/>
                <a:cs typeface="Avenir Book"/>
              </a:rPr>
              <a:t>parent: </a:t>
            </a:r>
            <a:endParaRPr lang="en-US" sz="2000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venir Book"/>
                <a:cs typeface="Avenir Book"/>
              </a:rPr>
              <a:t>h) </a:t>
            </a:r>
            <a:r>
              <a:rPr lang="en-US" sz="2000">
                <a:latin typeface="Avenir Book"/>
                <a:cs typeface="Avenir Book"/>
              </a:rPr>
              <a:t>The </a:t>
            </a:r>
            <a:r>
              <a:rPr lang="en-US" sz="2000" smtClean="0">
                <a:latin typeface="Avenir Book"/>
                <a:cs typeface="Avenir Book"/>
              </a:rPr>
              <a:t>temptress: </a:t>
            </a:r>
            <a:endParaRPr lang="en-US" sz="2000" dirty="0">
              <a:latin typeface="Avenir Book"/>
              <a:cs typeface="Avenir Book"/>
            </a:endParaRPr>
          </a:p>
          <a:p>
            <a:pPr>
              <a:lnSpc>
                <a:spcPct val="80000"/>
              </a:lnSpc>
            </a:pPr>
            <a:r>
              <a:rPr lang="en-US" sz="2000" dirty="0" err="1" smtClean="0">
                <a:latin typeface="Avenir Book"/>
                <a:cs typeface="Avenir Book"/>
              </a:rPr>
              <a:t>i</a:t>
            </a:r>
            <a:r>
              <a:rPr lang="en-US" sz="2000" dirty="0" smtClean="0">
                <a:latin typeface="Avenir Book"/>
                <a:cs typeface="Avenir Book"/>
              </a:rPr>
              <a:t>) </a:t>
            </a:r>
            <a:r>
              <a:rPr lang="en-US" sz="2000" dirty="0">
                <a:latin typeface="Avenir Book"/>
                <a:cs typeface="Avenir Book"/>
              </a:rPr>
              <a:t>The </a:t>
            </a:r>
            <a:r>
              <a:rPr lang="en-US" sz="2000" dirty="0" smtClean="0">
                <a:latin typeface="Avenir Book"/>
                <a:cs typeface="Avenir Book"/>
              </a:rPr>
              <a:t>soulmate</a:t>
            </a:r>
            <a:r>
              <a:rPr lang="en-US" sz="2000" dirty="0">
                <a:latin typeface="Avenir Book"/>
                <a:cs typeface="Avenir Book"/>
              </a:rPr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Take Notes on the following information: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Avenir Book"/>
                <a:cs typeface="Avenir Book"/>
              </a:rPr>
              <a:t>Carl Jung</a:t>
            </a:r>
          </a:p>
          <a:p>
            <a:r>
              <a:rPr lang="en-US" sz="2800" dirty="0">
                <a:latin typeface="Avenir Book"/>
                <a:cs typeface="Avenir Book"/>
              </a:rPr>
              <a:t>Collective </a:t>
            </a:r>
            <a:r>
              <a:rPr lang="en-US" sz="2800" dirty="0" smtClean="0">
                <a:latin typeface="Avenir Book"/>
                <a:cs typeface="Avenir Book"/>
              </a:rPr>
              <a:t>unconscious</a:t>
            </a:r>
          </a:p>
          <a:p>
            <a:r>
              <a:rPr lang="en-US" sz="2800" dirty="0" smtClean="0">
                <a:latin typeface="Avenir Book"/>
                <a:cs typeface="Avenir Book"/>
              </a:rPr>
              <a:t>Archetypes are what make up our </a:t>
            </a:r>
            <a:r>
              <a:rPr lang="en-US" sz="2800" b="1" dirty="0" smtClean="0">
                <a:latin typeface="Avenir Book"/>
                <a:cs typeface="Avenir Book"/>
              </a:rPr>
              <a:t>collective unconscious</a:t>
            </a:r>
            <a:r>
              <a:rPr lang="en-US" sz="2800" dirty="0" smtClean="0">
                <a:latin typeface="Avenir Book"/>
                <a:cs typeface="Avenir Book"/>
              </a:rPr>
              <a:t> - they are the natural way people’s brains are set up to experience basic human behavior and situations. When we figuratively read the world, we ascribe people and items categories. </a:t>
            </a:r>
            <a:endParaRPr lang="en-US" sz="28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thelas Regular"/>
                <a:cs typeface="Athelas Regular"/>
              </a:rPr>
              <a:t>Archetypes </a:t>
            </a:r>
            <a:r>
              <a:rPr lang="mr-IN" dirty="0" smtClean="0">
                <a:latin typeface="Athelas Regular"/>
                <a:cs typeface="Athelas Regular"/>
              </a:rPr>
              <a:t>–</a:t>
            </a:r>
            <a:r>
              <a:rPr lang="en-US" dirty="0" smtClean="0">
                <a:latin typeface="Athelas Regular"/>
                <a:cs typeface="Athelas Regular"/>
              </a:rPr>
              <a:t> The Definition</a:t>
            </a:r>
            <a:endParaRPr lang="en-US" dirty="0">
              <a:latin typeface="Athelas Regular"/>
              <a:cs typeface="Athelas Regular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venir Book"/>
                <a:cs typeface="Avenir Book"/>
              </a:rPr>
              <a:t>Archetype:</a:t>
            </a:r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Definition: A </a:t>
            </a:r>
            <a:r>
              <a:rPr lang="en-US" dirty="0">
                <a:latin typeface="Avenir Book"/>
                <a:cs typeface="Avenir Book"/>
              </a:rPr>
              <a:t>pattern </a:t>
            </a:r>
            <a:r>
              <a:rPr lang="en-US" dirty="0" smtClean="0">
                <a:latin typeface="Avenir Book"/>
                <a:cs typeface="Avenir Book"/>
              </a:rPr>
              <a:t>that is repeated </a:t>
            </a:r>
            <a:r>
              <a:rPr lang="en-US" dirty="0">
                <a:latin typeface="Avenir Book"/>
                <a:cs typeface="Avenir Book"/>
              </a:rPr>
              <a:t>through the ages </a:t>
            </a:r>
            <a:r>
              <a:rPr lang="en-US" dirty="0" smtClean="0">
                <a:latin typeface="Avenir Book"/>
                <a:cs typeface="Avenir Book"/>
              </a:rPr>
              <a:t>in literature.  An archetype is </a:t>
            </a:r>
            <a:r>
              <a:rPr lang="en-US" dirty="0">
                <a:latin typeface="Avenir Book"/>
                <a:cs typeface="Avenir Book"/>
              </a:rPr>
              <a:t>original model on which something </a:t>
            </a:r>
            <a:r>
              <a:rPr lang="en-US" dirty="0" smtClean="0">
                <a:latin typeface="Avenir Book"/>
                <a:cs typeface="Avenir Book"/>
              </a:rPr>
              <a:t>else is </a:t>
            </a:r>
            <a:r>
              <a:rPr lang="en-US" dirty="0">
                <a:latin typeface="Avenir Book"/>
                <a:cs typeface="Avenir Book"/>
              </a:rPr>
              <a:t>patterned. </a:t>
            </a:r>
            <a:endParaRPr lang="en-US" dirty="0" smtClean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Consider the function of a cookie cutter of a gingerbread man </a:t>
            </a:r>
            <a:r>
              <a:rPr lang="en-US" dirty="0" smtClean="0">
                <a:latin typeface="Avenir Book"/>
                <a:cs typeface="Avenir Book"/>
                <a:sym typeface="Wingdings"/>
              </a:rPr>
              <a:t> what do we then do to them?</a:t>
            </a:r>
            <a:endParaRPr lang="en-US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venir Book"/>
                <a:cs typeface="Avenir Book"/>
              </a:rPr>
              <a:t>Symbol:		</a:t>
            </a:r>
            <a:endParaRPr lang="en-US" dirty="0">
              <a:latin typeface="Avenir Book"/>
              <a:cs typeface="Avenir Book"/>
            </a:endParaRPr>
          </a:p>
          <a:p>
            <a:r>
              <a:rPr lang="en-US" dirty="0">
                <a:latin typeface="Avenir Book"/>
                <a:cs typeface="Avenir Book"/>
              </a:rPr>
              <a:t>Concrete object representing an idea</a:t>
            </a:r>
            <a:endParaRPr lang="en-US" b="1" dirty="0">
              <a:latin typeface="Avenir Book"/>
              <a:cs typeface="Avenir Book"/>
            </a:endParaRPr>
          </a:p>
          <a:p>
            <a:r>
              <a:rPr lang="en-US" b="1" dirty="0">
                <a:latin typeface="Avenir Book"/>
                <a:cs typeface="Avenir Book"/>
              </a:rPr>
              <a:t>Motif:		</a:t>
            </a:r>
            <a:endParaRPr lang="en-US" dirty="0">
              <a:latin typeface="Avenir Book"/>
              <a:cs typeface="Avenir Book"/>
            </a:endParaRPr>
          </a:p>
          <a:p>
            <a:r>
              <a:rPr lang="en-US" dirty="0">
                <a:latin typeface="Avenir Book"/>
                <a:cs typeface="Avenir Book"/>
              </a:rPr>
              <a:t>Visual detail developed throughout a work. It may reinforce character, enhance theme or foreshadow plot developments.  A repeating pattern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The Odyssey follows this common Archetypal Theme.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venir Book"/>
                <a:cs typeface="Avenir Book"/>
              </a:rPr>
              <a:t>Archetypal Themes:</a:t>
            </a:r>
            <a:endParaRPr lang="en-US" dirty="0">
              <a:latin typeface="Avenir Book"/>
              <a:cs typeface="Avenir Book"/>
            </a:endParaRPr>
          </a:p>
          <a:p>
            <a:r>
              <a:rPr lang="en-US" dirty="0">
                <a:latin typeface="Avenir Book"/>
                <a:cs typeface="Avenir Book"/>
              </a:rPr>
              <a:t>a) The </a:t>
            </a:r>
            <a:r>
              <a:rPr lang="en-US" dirty="0" smtClean="0">
                <a:latin typeface="Avenir Book"/>
                <a:cs typeface="Avenir Book"/>
              </a:rPr>
              <a:t>Quest</a:t>
            </a:r>
            <a:r>
              <a:rPr lang="en-US" dirty="0">
                <a:latin typeface="Avenir Book"/>
                <a:cs typeface="Avenir Book"/>
              </a:rPr>
              <a:t>:  the hero undertakes a long journey towards a goal.  Must perform impossible tasks, confront errors, learn the rules, suffer doubts and overcome insurmountable obstacles.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Avenir Oblique"/>
                <a:cs typeface="Avenir Oblique"/>
              </a:rPr>
              <a:t>Can you think of a story patterned after this archetypal theme?  </a:t>
            </a:r>
            <a:endParaRPr lang="en-US" sz="4000" dirty="0" smtClean="0">
              <a:latin typeface="Avenir Oblique"/>
              <a:cs typeface="Avenir Oblique"/>
            </a:endParaRPr>
          </a:p>
          <a:p>
            <a:pPr algn="ctr"/>
            <a:r>
              <a:rPr lang="en-US" sz="4000" dirty="0" smtClean="0">
                <a:latin typeface="Avenir Oblique"/>
                <a:cs typeface="Avenir Oblique"/>
              </a:rPr>
              <a:t>Write </a:t>
            </a:r>
            <a:r>
              <a:rPr lang="en-US" sz="4000" dirty="0">
                <a:latin typeface="Avenir Oblique"/>
                <a:cs typeface="Avenir Oblique"/>
              </a:rPr>
              <a:t>down at least one </a:t>
            </a:r>
            <a:r>
              <a:rPr lang="en-US" sz="4000" dirty="0" smtClean="0">
                <a:latin typeface="Avenir Oblique"/>
                <a:cs typeface="Avenir Oblique"/>
              </a:rPr>
              <a:t>idea on your paper. </a:t>
            </a:r>
            <a:endParaRPr lang="en-US" sz="4000" dirty="0">
              <a:latin typeface="Avenir Oblique"/>
              <a:cs typeface="Avenir Obliq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The Odyssey also features this archetypal theme: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venir Book"/>
                <a:cs typeface="Avenir Book"/>
              </a:rPr>
              <a:t>b) The </a:t>
            </a:r>
            <a:r>
              <a:rPr lang="en-US" dirty="0" smtClean="0">
                <a:latin typeface="Avenir Book"/>
                <a:cs typeface="Avenir Book"/>
              </a:rPr>
              <a:t>Initiation (or The Rite </a:t>
            </a:r>
            <a:r>
              <a:rPr lang="en-US" dirty="0">
                <a:latin typeface="Avenir Book"/>
                <a:cs typeface="Avenir Book"/>
              </a:rPr>
              <a:t>of </a:t>
            </a:r>
            <a:r>
              <a:rPr lang="en-US" dirty="0" smtClean="0">
                <a:latin typeface="Avenir Book"/>
                <a:cs typeface="Avenir Book"/>
              </a:rPr>
              <a:t>Passage,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smtClean="0">
                <a:latin typeface="Avenir Book"/>
                <a:cs typeface="Avenir Book"/>
              </a:rPr>
              <a:t>or The Fall </a:t>
            </a:r>
            <a:r>
              <a:rPr lang="en-US" dirty="0">
                <a:latin typeface="Avenir Book"/>
                <a:cs typeface="Avenir Book"/>
              </a:rPr>
              <a:t>from </a:t>
            </a:r>
            <a:r>
              <a:rPr lang="en-US" dirty="0" smtClean="0">
                <a:latin typeface="Avenir Book"/>
                <a:cs typeface="Avenir Book"/>
              </a:rPr>
              <a:t>Innocence</a:t>
            </a:r>
            <a:r>
              <a:rPr lang="en-US" dirty="0">
                <a:latin typeface="Avenir Book"/>
                <a:cs typeface="Avenir Book"/>
              </a:rPr>
              <a:t>): The hero undergoes series of ordeals passing from innocence to social/spiritual maturity. </a:t>
            </a:r>
            <a:r>
              <a:rPr lang="en-US" dirty="0" smtClean="0">
                <a:latin typeface="Avenir Book"/>
                <a:cs typeface="Avenir Book"/>
              </a:rPr>
              <a:t>He or she undergoes separation</a:t>
            </a:r>
            <a:r>
              <a:rPr lang="en-US" dirty="0">
                <a:latin typeface="Avenir Book"/>
                <a:cs typeface="Avenir Book"/>
              </a:rPr>
              <a:t>, transformation, </a:t>
            </a:r>
            <a:r>
              <a:rPr lang="en-US" dirty="0" smtClean="0">
                <a:latin typeface="Avenir Book"/>
                <a:cs typeface="Avenir Book"/>
              </a:rPr>
              <a:t>and later the return as a changed being.</a:t>
            </a:r>
            <a:endParaRPr lang="en-US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Avenir Oblique"/>
                <a:cs typeface="Avenir Oblique"/>
              </a:rPr>
              <a:t>Can you think of a story patterned after this archetypal theme?  </a:t>
            </a:r>
            <a:endParaRPr lang="en-US" sz="4000" dirty="0" smtClean="0">
              <a:latin typeface="Avenir Oblique"/>
              <a:cs typeface="Avenir Oblique"/>
            </a:endParaRPr>
          </a:p>
          <a:p>
            <a:pPr algn="ctr"/>
            <a:r>
              <a:rPr lang="en-US" sz="4000" dirty="0" smtClean="0">
                <a:latin typeface="Avenir Oblique"/>
                <a:cs typeface="Avenir Oblique"/>
              </a:rPr>
              <a:t>Write </a:t>
            </a:r>
            <a:r>
              <a:rPr lang="en-US" sz="4000" dirty="0">
                <a:latin typeface="Avenir Oblique"/>
                <a:cs typeface="Avenir Oblique"/>
              </a:rPr>
              <a:t>down at least one idea.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Book"/>
                <a:cs typeface="Avenir Book"/>
              </a:rPr>
              <a:t>Archetypal Characters</a:t>
            </a:r>
            <a:r>
              <a:rPr lang="en-US" dirty="0" smtClean="0">
                <a:latin typeface="Avenir Book"/>
                <a:cs typeface="Avenir Book"/>
              </a:rPr>
              <a:t>: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There are a variety of archetypal character types found in literature, film, stage, and screen.  These archetypal characters can be found in real life as well.</a:t>
            </a:r>
            <a:endParaRPr lang="en-US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Custom 1">
      <a:dk1>
        <a:srgbClr val="0000FF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94</TotalTime>
  <Words>812</Words>
  <Application>Microsoft Macintosh PowerPoint</Application>
  <PresentationFormat>On-screen Show (4:3)</PresentationFormat>
  <Paragraphs>70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Ocean</vt:lpstr>
      <vt:lpstr>Archetypes</vt:lpstr>
      <vt:lpstr>Take Notes on the following information:</vt:lpstr>
      <vt:lpstr>Archetypes – The Definition</vt:lpstr>
      <vt:lpstr>PowerPoint Presentation</vt:lpstr>
      <vt:lpstr>The Odyssey follows this common Archetypal Theme.</vt:lpstr>
      <vt:lpstr>PowerPoint Presentation</vt:lpstr>
      <vt:lpstr>The Odyssey also features this archetypal theme:</vt:lpstr>
      <vt:lpstr>PowerPoint Presentation</vt:lpstr>
      <vt:lpstr>PowerPoint Presentation</vt:lpstr>
      <vt:lpstr>The HERO</vt:lpstr>
      <vt:lpstr>The WISE COUNSELOR</vt:lpstr>
      <vt:lpstr>The SIDEKICK</vt:lpstr>
      <vt:lpstr>The VILLAIN</vt:lpstr>
      <vt:lpstr>The SCAPEGOAT</vt:lpstr>
      <vt:lpstr>The DAMSEL IN DISTRESS</vt:lpstr>
      <vt:lpstr>The GREAT PARENT</vt:lpstr>
      <vt:lpstr>The TEMPTRESS </vt:lpstr>
      <vt:lpstr>The SOULMATE</vt:lpstr>
      <vt:lpstr>Identify a film that you have seen that fits most of the archetypal characters. *You may not find archetypal characters to fill every category*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Archetypes</dc:title>
  <dc:creator>e199602154</dc:creator>
  <cp:lastModifiedBy>Jeff Gillis</cp:lastModifiedBy>
  <cp:revision>16</cp:revision>
  <cp:lastPrinted>2016-12-01T13:34:17Z</cp:lastPrinted>
  <dcterms:created xsi:type="dcterms:W3CDTF">2009-08-28T19:01:48Z</dcterms:created>
  <dcterms:modified xsi:type="dcterms:W3CDTF">2016-12-01T14:13:25Z</dcterms:modified>
</cp:coreProperties>
</file>